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gif" ContentType="image/gif"/>
  <Default Extension="m4a" ContentType="audi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9" d="100"/>
          <a:sy n="79" d="100"/>
        </p:scale>
        <p:origin x="-195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19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gif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E1583E-4EE2-674F-80CA-85D666BD4901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DF2BF-6B1A-C848-9229-00C67ECF09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36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6DF2BF-6B1A-C848-9229-00C67ECF092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3536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1295400"/>
            <a:ext cx="8228013" cy="1927225"/>
          </a:xfrm>
        </p:spPr>
        <p:txBody>
          <a:bodyPr tIns="0" bIns="0" anchor="b" anchorCtr="0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3307976"/>
            <a:ext cx="8228013" cy="1066800"/>
          </a:xfrm>
        </p:spPr>
        <p:txBody>
          <a:bodyPr tIns="0" bIns="0"/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81001"/>
            <a:ext cx="3509683" cy="2209800"/>
          </a:xfrm>
        </p:spPr>
        <p:txBody>
          <a:bodyPr anchor="b"/>
          <a:lstStyle>
            <a:lvl1pPr algn="l">
              <a:defRPr sz="44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9200" y="273050"/>
            <a:ext cx="3657600" cy="585311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649071"/>
            <a:ext cx="3509683" cy="3388192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28600" y="1143000"/>
            <a:ext cx="4267200" cy="4267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1425" y="381001"/>
            <a:ext cx="3635375" cy="2209800"/>
          </a:xfrm>
        </p:spPr>
        <p:txBody>
          <a:bodyPr anchor="b"/>
          <a:lstStyle>
            <a:lvl1pPr algn="l">
              <a:defRPr sz="44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51425" y="2649070"/>
            <a:ext cx="3635375" cy="3505667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990600" y="2590800"/>
            <a:ext cx="3505200" cy="3505200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2479675" y="1260475"/>
            <a:ext cx="1254125" cy="12541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5"/>
          </p:nvPr>
        </p:nvSpPr>
        <p:spPr>
          <a:xfrm>
            <a:off x="269875" y="762000"/>
            <a:ext cx="2092325" cy="2092325"/>
          </a:xfrm>
          <a:prstGeom prst="ellipse">
            <a:avLst/>
          </a:prstGeom>
          <a:ln w="28575">
            <a:solidFill>
              <a:schemeClr val="accent1"/>
            </a:solidFill>
          </a:ln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568388"/>
            <a:ext cx="8228013" cy="3468875"/>
          </a:xfrm>
        </p:spPr>
        <p:txBody>
          <a:bodyPr vert="eaVert"/>
          <a:lstStyle>
            <a:lvl5pPr>
              <a:defRPr/>
            </a:lvl5pPr>
            <a:lvl6pPr marL="1719072">
              <a:defRPr/>
            </a:lvl6pPr>
            <a:lvl7pPr marL="1719072">
              <a:defRPr/>
            </a:lvl7pPr>
            <a:lvl8pPr marL="1719072">
              <a:defRPr/>
            </a:lvl8pPr>
            <a:lvl9pPr marL="1719072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6600" y="274638"/>
            <a:ext cx="1524000" cy="5851525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16859"/>
            <a:ext cx="6019800" cy="5615642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36694"/>
            <a:ext cx="6400800" cy="1362075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399" y="3609695"/>
            <a:ext cx="5181601" cy="1500187"/>
          </a:xfrm>
        </p:spPr>
        <p:txBody>
          <a:bodyPr anchor="t" anchorCtr="0"/>
          <a:lstStyle>
            <a:lvl1pPr marL="0" indent="0" algn="r">
              <a:spcBef>
                <a:spcPts val="300"/>
              </a:spcBef>
              <a:buNone/>
              <a:defRPr sz="1800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38999" y="6356350"/>
            <a:ext cx="14462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92818" y="5804647"/>
            <a:ext cx="367088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sz="4400">
                <a:solidFill>
                  <a:schemeClr val="accent1"/>
                </a:solidFill>
                <a:latin typeface="Wingdings" pitchFamily="2" charset="2"/>
              </a:rPr>
              <a:t>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4753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tabLst/>
              <a:defRPr sz="1600"/>
            </a:lvl6pPr>
            <a:lvl7pPr marL="2173288" indent="-227013">
              <a:tabLst/>
              <a:defRPr sz="1600"/>
            </a:lvl7pPr>
            <a:lvl8pPr marL="2398713" indent="-227013">
              <a:tabLst/>
              <a:defRPr sz="1600"/>
            </a:lvl8pPr>
            <a:lvl9pPr marL="2625725" indent="-227013">
              <a:tabLst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0664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1578" y="2232211"/>
            <a:ext cx="3767328" cy="762000"/>
          </a:xfrm>
        </p:spPr>
        <p:txBody>
          <a:bodyPr anchor="b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1578" y="3160059"/>
            <a:ext cx="3767328" cy="2891491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0" y="2784475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762000" y="4497070"/>
            <a:ext cx="7656512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740664" y="2784475"/>
            <a:ext cx="3767328" cy="3252788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>
              <a:defRPr sz="1600"/>
            </a:lvl6pPr>
            <a:lvl7pPr marL="2173288" indent="-234950">
              <a:defRPr sz="1600"/>
            </a:lvl7pPr>
            <a:lvl8pPr marL="2398713" indent="-234950">
              <a:defRPr sz="1600"/>
            </a:lvl8pPr>
            <a:lvl9pPr marL="2625725" indent="-2349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36008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636008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739775" y="2784475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27013">
              <a:defRPr sz="1600"/>
            </a:lvl6pPr>
            <a:lvl7pPr marL="2173288" indent="-227013">
              <a:defRPr sz="1600"/>
            </a:lvl7pPr>
            <a:lvl8pPr marL="2398713" indent="-227013">
              <a:defRPr sz="1600"/>
            </a:lvl8pPr>
            <a:lvl9pPr marL="2625725" indent="-227013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739775" y="4497070"/>
            <a:ext cx="3767328" cy="1554480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73288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25725" indent="-234950" algn="l" defTabSz="914400" rtl="0" eaLnBrk="1" latinLnBrk="0" hangingPunct="1">
              <a:spcBef>
                <a:spcPct val="20000"/>
              </a:spcBef>
              <a:buSzPct val="90000"/>
              <a:buFont typeface="Wingdings" pitchFamily="2" charset="2"/>
              <a:buChar char=""/>
              <a:defRPr lang="en-US" sz="16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4514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775" y="2770094"/>
            <a:ext cx="7662864" cy="32671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679BC7E7-EA8E-4DA7-915E-CC098D9BADCB}" type="datetimeFigureOut">
              <a:rPr lang="en-US" smtClean="0"/>
              <a:t>12/10/14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89613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305300" y="6356350"/>
            <a:ext cx="533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F2F5E10-5301-4EE6-90D2-A6C4A3F62BE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ctr" defTabSz="914400" rtl="0" eaLnBrk="1" latinLnBrk="0" hangingPunct="1">
        <a:spcBef>
          <a:spcPct val="0"/>
        </a:spcBef>
        <a:buNone/>
        <a:defRPr sz="46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" pitchFamily="2" charset="2"/>
        <a:buChar char="S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" pitchFamily="2" charset="2"/>
        <a:buChar char="S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90000"/>
        <a:buFont typeface="Wingdings" pitchFamily="2" charset="2"/>
        <a:buChar char="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" pitchFamily="2" charset="2"/>
        <a:buChar char="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5" Type="http://schemas.openxmlformats.org/officeDocument/2006/relationships/image" Target="../media/image18.gif"/><Relationship Id="rId6" Type="http://schemas.openxmlformats.org/officeDocument/2006/relationships/image" Target="../media/image19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vThuMmoTtmRU9pgJLJl_animated-gif-music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400" y="1558925"/>
            <a:ext cx="4521200" cy="1663700"/>
          </a:xfrm>
          <a:prstGeom prst="rect">
            <a:avLst/>
          </a:prstGeom>
          <a:ln>
            <a:gradFill flip="none" rotWithShape="1">
              <a:gsLst>
                <a:gs pos="0">
                  <a:schemeClr val="accent6"/>
                </a:gs>
                <a:gs pos="100000">
                  <a:prstClr val="white"/>
                </a:gs>
              </a:gsLst>
              <a:lin ang="0" scaled="1"/>
              <a:tileRect/>
            </a:gradFill>
          </a:ln>
          <a:effectLst>
            <a:softEdge rad="10160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32774"/>
            <a:ext cx="8228013" cy="1927225"/>
          </a:xfrm>
        </p:spPr>
        <p:txBody>
          <a:bodyPr/>
          <a:lstStyle/>
          <a:p>
            <a:r>
              <a:rPr lang="en-US" dirty="0" smtClean="0"/>
              <a:t>Music Pad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Florian Shaban</a:t>
            </a:r>
            <a:r>
              <a:rPr lang="en-US" dirty="0"/>
              <a:t> </a:t>
            </a:r>
            <a:r>
              <a:rPr lang="en-US" dirty="0" smtClean="0"/>
              <a:t>and Michael Gonzales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5841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39775" y="2459476"/>
            <a:ext cx="7662864" cy="3922303"/>
          </a:xfrm>
        </p:spPr>
        <p:txBody>
          <a:bodyPr/>
          <a:lstStyle/>
          <a:p>
            <a:r>
              <a:rPr lang="en-US" dirty="0" smtClean="0"/>
              <a:t>From the Developers of </a:t>
            </a:r>
            <a:r>
              <a:rPr lang="en-US" dirty="0" err="1" smtClean="0"/>
              <a:t>MusicPad</a:t>
            </a:r>
            <a:endParaRPr lang="en-US" dirty="0" smtClean="0"/>
          </a:p>
          <a:p>
            <a:pPr lvl="1"/>
            <a:r>
              <a:rPr lang="en-US" dirty="0" smtClean="0"/>
              <a:t>Florian Shaban &amp; Michael Gonzales</a:t>
            </a:r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9" name="Picture 8" descr="music_padicon-web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6849" y="1655726"/>
            <a:ext cx="5024474" cy="5024474"/>
          </a:xfrm>
          <a:prstGeom prst="rect">
            <a:avLst/>
          </a:prstGeom>
        </p:spPr>
      </p:pic>
      <p:pic>
        <p:nvPicPr>
          <p:cNvPr id="10" name="Picture 9" descr="luna__s_music_gif_by_luna_teh_inuwolf-d32v28d.gi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775" y="2655985"/>
            <a:ext cx="4443139" cy="4443139"/>
          </a:xfrm>
          <a:prstGeom prst="rect">
            <a:avLst/>
          </a:prstGeom>
        </p:spPr>
      </p:pic>
      <p:pic>
        <p:nvPicPr>
          <p:cNvPr id="11" name="11 Knee Socks.m4a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0800" y="597537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1082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62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wanted to create an app that would make </a:t>
            </a:r>
            <a:r>
              <a:rPr lang="en-US" smtClean="0"/>
              <a:t>it easier </a:t>
            </a:r>
            <a:r>
              <a:rPr lang="en-US" dirty="0" smtClean="0"/>
              <a:t>for Musicians to create and share music.</a:t>
            </a:r>
          </a:p>
          <a:p>
            <a:r>
              <a:rPr lang="en-US" dirty="0" smtClean="0"/>
              <a:t>Simpler and </a:t>
            </a:r>
            <a:r>
              <a:rPr lang="en-US" dirty="0"/>
              <a:t>m</a:t>
            </a:r>
            <a:r>
              <a:rPr lang="en-US" dirty="0" smtClean="0"/>
              <a:t>ore efficient organization of musical recordings.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848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pic>
        <p:nvPicPr>
          <p:cNvPr id="5" name="Picture 4" descr="Screenshot_2014-12-10-09-00-3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6829" y="1488140"/>
            <a:ext cx="2950084" cy="5244595"/>
          </a:xfrm>
          <a:prstGeom prst="rect">
            <a:avLst/>
          </a:prstGeom>
        </p:spPr>
      </p:pic>
      <p:pic>
        <p:nvPicPr>
          <p:cNvPr id="8" name="Picture 7" descr="Screenshot_2014-12-10-09-00-26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868" y="1488141"/>
            <a:ext cx="2962676" cy="526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9207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List 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0500" y="2202276"/>
            <a:ext cx="4217293" cy="4552844"/>
          </a:xfrm>
        </p:spPr>
        <p:txBody>
          <a:bodyPr/>
          <a:lstStyle/>
          <a:p>
            <a:r>
              <a:rPr lang="en-US" dirty="0" smtClean="0"/>
              <a:t>Menu Items</a:t>
            </a:r>
          </a:p>
          <a:p>
            <a:r>
              <a:rPr lang="en-US" dirty="0" smtClean="0"/>
              <a:t>Array of Song Objects</a:t>
            </a:r>
          </a:p>
          <a:p>
            <a:r>
              <a:rPr lang="en-US" dirty="0" smtClean="0"/>
              <a:t>Permanent save of data in Shared Preferences</a:t>
            </a:r>
          </a:p>
          <a:p>
            <a:pPr lvl="1"/>
            <a:r>
              <a:rPr lang="en-US" dirty="0" err="1" smtClean="0"/>
              <a:t>Gson</a:t>
            </a:r>
            <a:r>
              <a:rPr lang="en-US" dirty="0" smtClean="0"/>
              <a:t>, </a:t>
            </a:r>
            <a:r>
              <a:rPr lang="en-US" dirty="0" err="1"/>
              <a:t>J</a:t>
            </a:r>
            <a:r>
              <a:rPr lang="en-US" dirty="0" err="1" smtClean="0"/>
              <a:t>son</a:t>
            </a:r>
            <a:endParaRPr lang="en-US" dirty="0"/>
          </a:p>
        </p:txBody>
      </p:sp>
      <p:pic>
        <p:nvPicPr>
          <p:cNvPr id="4" name="Picture 3" descr="Screenshot_2014-12-10-09-00-26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88141"/>
            <a:ext cx="2962676" cy="5266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15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Song Object</a:t>
            </a:r>
            <a:endParaRPr lang="en-US" dirty="0"/>
          </a:p>
        </p:txBody>
      </p:sp>
      <p:pic>
        <p:nvPicPr>
          <p:cNvPr id="4" name="Picture 3" descr="Screenshot_2014-12-10-09-00-34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313" y="1488141"/>
            <a:ext cx="2950084" cy="5244595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260500" y="2202276"/>
            <a:ext cx="4217293" cy="4552844"/>
          </a:xfrm>
        </p:spPr>
        <p:txBody>
          <a:bodyPr/>
          <a:lstStyle/>
          <a:p>
            <a:r>
              <a:rPr lang="en-US" dirty="0" smtClean="0"/>
              <a:t>Edit Text(updates </a:t>
            </a:r>
            <a:r>
              <a:rPr lang="en-US" dirty="0" err="1" smtClean="0"/>
              <a:t>filepath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AudioRecord</a:t>
            </a:r>
            <a:r>
              <a:rPr lang="en-US" dirty="0" smtClean="0"/>
              <a:t> Class</a:t>
            </a:r>
          </a:p>
          <a:p>
            <a:pPr lvl="1"/>
            <a:r>
              <a:rPr lang="en-US" dirty="0" smtClean="0"/>
              <a:t>Thread Implemented</a:t>
            </a:r>
          </a:p>
          <a:p>
            <a:pPr lvl="1"/>
            <a:r>
              <a:rPr lang="en-US" dirty="0" smtClean="0"/>
              <a:t>Writes Audio Data to file in a raw Format</a:t>
            </a:r>
          </a:p>
          <a:p>
            <a:r>
              <a:rPr lang="en-US" dirty="0" err="1" smtClean="0"/>
              <a:t>AudioTrack</a:t>
            </a:r>
            <a:r>
              <a:rPr lang="en-US" dirty="0" smtClean="0"/>
              <a:t> Class</a:t>
            </a:r>
          </a:p>
          <a:p>
            <a:pPr lvl="1"/>
            <a:r>
              <a:rPr lang="en-US" dirty="0" smtClean="0"/>
              <a:t>Service Implemented</a:t>
            </a:r>
          </a:p>
          <a:p>
            <a:pPr lvl="1"/>
            <a:r>
              <a:rPr lang="en-US" dirty="0" smtClean="0"/>
              <a:t>Playback Raw Audio Data from File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6049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Horizontal Layouts</a:t>
            </a:r>
            <a:endParaRPr lang="en-US" dirty="0"/>
          </a:p>
        </p:txBody>
      </p:sp>
      <p:pic>
        <p:nvPicPr>
          <p:cNvPr id="4" name="Picture 3" descr="Screenshot_2014-12-10-09-20-2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04" y="1441693"/>
            <a:ext cx="5627077" cy="3165231"/>
          </a:xfrm>
          <a:prstGeom prst="rect">
            <a:avLst/>
          </a:prstGeom>
        </p:spPr>
      </p:pic>
      <p:pic>
        <p:nvPicPr>
          <p:cNvPr id="5" name="Picture 4" descr="Screenshot_2014-12-10-09-17-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6505" y="3024309"/>
            <a:ext cx="5880295" cy="3307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6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shot_2014-12-10-09-00-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74" t="41757" r="22064" b="44951"/>
          <a:stretch/>
        </p:blipFill>
        <p:spPr>
          <a:xfrm>
            <a:off x="307588" y="1906091"/>
            <a:ext cx="3593592" cy="17430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Custom Button</a:t>
            </a:r>
            <a:endParaRPr lang="en-US" dirty="0"/>
          </a:p>
        </p:txBody>
      </p:sp>
      <p:pic>
        <p:nvPicPr>
          <p:cNvPr id="6" name="Picture 5" descr="Screenshot_2014-12-10-09-23-0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92" t="40815" r="27282" b="43855"/>
          <a:stretch/>
        </p:blipFill>
        <p:spPr>
          <a:xfrm>
            <a:off x="307588" y="1671879"/>
            <a:ext cx="3616745" cy="2170047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260500" y="2202276"/>
            <a:ext cx="4217293" cy="4552844"/>
          </a:xfrm>
        </p:spPr>
        <p:txBody>
          <a:bodyPr/>
          <a:lstStyle/>
          <a:p>
            <a:r>
              <a:rPr lang="en-US" dirty="0" smtClean="0"/>
              <a:t>Custom Record Button with two states</a:t>
            </a:r>
          </a:p>
          <a:p>
            <a:pPr lvl="1"/>
            <a:r>
              <a:rPr lang="en-US" dirty="0" smtClean="0"/>
              <a:t>Recording and Not Recording</a:t>
            </a:r>
          </a:p>
          <a:p>
            <a:r>
              <a:rPr lang="en-US" dirty="0" smtClean="0"/>
              <a:t>When Not Recording Activates Record and switches state</a:t>
            </a:r>
          </a:p>
          <a:p>
            <a:r>
              <a:rPr lang="en-US" dirty="0" smtClean="0"/>
              <a:t>When Recording stop recording and switches state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6555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Implementation of Permanent Save must take into account new Installers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Must keep in mind Limitations of Hardware</a:t>
            </a:r>
            <a:endParaRPr lang="en-US" dirty="0"/>
          </a:p>
        </p:txBody>
      </p:sp>
      <p:pic>
        <p:nvPicPr>
          <p:cNvPr id="4" name="Picture 3" descr="Screen Shot 2014-12-10 at 9.48.37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5816" y="5942013"/>
            <a:ext cx="4686300" cy="190500"/>
          </a:xfrm>
          <a:prstGeom prst="rect">
            <a:avLst/>
          </a:prstGeom>
        </p:spPr>
      </p:pic>
      <p:pic>
        <p:nvPicPr>
          <p:cNvPr id="5" name="Picture 4" descr="Screen Shot 2014-12-10 at 9.49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403" y="3517900"/>
            <a:ext cx="46355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067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more robust UI </a:t>
            </a:r>
          </a:p>
          <a:p>
            <a:r>
              <a:rPr lang="en-US" dirty="0" smtClean="0"/>
              <a:t>NFC sharing and Sharing in general.</a:t>
            </a:r>
          </a:p>
          <a:p>
            <a:pPr lvl="1"/>
            <a:r>
              <a:rPr lang="en-US" dirty="0" smtClean="0"/>
              <a:t>Requires Converting from raw to a more accessible format</a:t>
            </a:r>
          </a:p>
          <a:p>
            <a:pPr lvl="1"/>
            <a:r>
              <a:rPr lang="en-US" dirty="0" smtClean="0"/>
              <a:t>(Preferably Wav)</a:t>
            </a:r>
          </a:p>
          <a:p>
            <a:r>
              <a:rPr lang="en-US" dirty="0" smtClean="0"/>
              <a:t>Sound Editing Functionality</a:t>
            </a:r>
          </a:p>
          <a:p>
            <a:pPr lvl="1"/>
            <a:r>
              <a:rPr lang="en-US" dirty="0" smtClean="0"/>
              <a:t>Benefit of recording in raw.</a:t>
            </a:r>
          </a:p>
          <a:p>
            <a:pPr lvl="1"/>
            <a:endParaRPr lang="en-US" dirty="0"/>
          </a:p>
        </p:txBody>
      </p:sp>
      <p:pic>
        <p:nvPicPr>
          <p:cNvPr id="4" name="Picture 3" descr="Screen Shot 2014-12-10 at 9.44.3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7097" y="4581376"/>
            <a:ext cx="4406903" cy="1697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85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Genesis">
  <a:themeElements>
    <a:clrScheme name="Genesis">
      <a:dk1>
        <a:sysClr val="windowText" lastClr="000000"/>
      </a:dk1>
      <a:lt1>
        <a:sysClr val="window" lastClr="FFFFFF"/>
      </a:lt1>
      <a:dk2>
        <a:srgbClr val="465466"/>
      </a:dk2>
      <a:lt2>
        <a:srgbClr val="BBD7F8"/>
      </a:lt2>
      <a:accent1>
        <a:srgbClr val="80B606"/>
      </a:accent1>
      <a:accent2>
        <a:srgbClr val="E29F1D"/>
      </a:accent2>
      <a:accent3>
        <a:srgbClr val="2397E2"/>
      </a:accent3>
      <a:accent4>
        <a:srgbClr val="35ACA2"/>
      </a:accent4>
      <a:accent5>
        <a:srgbClr val="5430BB"/>
      </a:accent5>
      <a:accent6>
        <a:srgbClr val="8D34E0"/>
      </a:accent6>
      <a:hlink>
        <a:srgbClr val="00B0F0"/>
      </a:hlink>
      <a:folHlink>
        <a:srgbClr val="0070C0"/>
      </a:folHlink>
    </a:clrScheme>
    <a:fontScheme name="Genesis">
      <a:majorFont>
        <a:latin typeface="Calisto MT"/>
        <a:ea typeface=""/>
        <a:cs typeface=""/>
        <a:font script="Jpan" typeface="ＭＳ 明朝"/>
        <a:font script="Hans" typeface="宋体"/>
        <a:font script="Hant" typeface="新細明體"/>
      </a:majorFont>
      <a:minorFont>
        <a:latin typeface="Calisto MT"/>
        <a:ea typeface=""/>
        <a:cs typeface=""/>
        <a:font script="Jpan" typeface="ＭＳ 明朝"/>
        <a:font script="Hans" typeface="宋体"/>
        <a:font script="Hant" typeface="新細明體"/>
      </a:minorFont>
    </a:fontScheme>
    <a:fmtScheme name="Genesis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70000"/>
                <a:satMod val="100000"/>
                <a:greenMod val="110000"/>
              </a:schemeClr>
            </a:gs>
            <a:gs pos="75000">
              <a:schemeClr val="phClr">
                <a:tint val="40000"/>
                <a:satMod val="150000"/>
                <a:redMod val="100000"/>
                <a:blueMod val="100000"/>
              </a:schemeClr>
            </a:gs>
            <a:gs pos="100000">
              <a:schemeClr val="phClr">
                <a:tint val="60000"/>
                <a:satMod val="120000"/>
                <a:redMod val="100000"/>
                <a:blueMod val="100000"/>
              </a:schemeClr>
            </a:gs>
          </a:gsLst>
          <a:path path="circle">
            <a:fillToRect l="25000" t="25000" r="5000" b="5000"/>
          </a:path>
        </a:gradFill>
        <a:gradFill rotWithShape="1">
          <a:gsLst>
            <a:gs pos="0">
              <a:schemeClr val="phClr">
                <a:tint val="50000"/>
                <a:shade val="100000"/>
                <a:alpha val="100000"/>
                <a:satMod val="150000"/>
              </a:schemeClr>
            </a:gs>
            <a:gs pos="40000">
              <a:schemeClr val="phClr">
                <a:tint val="70000"/>
                <a:shade val="100000"/>
                <a:alpha val="100000"/>
                <a:satMod val="150000"/>
              </a:schemeClr>
            </a:gs>
            <a:gs pos="100000">
              <a:schemeClr val="phClr">
                <a:shade val="90000"/>
                <a:satMod val="11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11400000" sx="102000" sy="101000" algn="tl" rotWithShape="0">
              <a:srgbClr val="000000">
                <a:alpha val="35000"/>
              </a:srgbClr>
            </a:outerShdw>
          </a:effectLst>
          <a:scene3d>
            <a:camera prst="perspectiveFront" fov="4800000"/>
            <a:lightRig rig="morning" dir="tl"/>
          </a:scene3d>
          <a:sp3d prstMaterial="softmetal">
            <a:bevelT w="0" h="0"/>
          </a:sp3d>
        </a:effectStyle>
        <a:effectStyle>
          <a:effectLst>
            <a:innerShdw blurRad="50800" dist="25400" dir="13500000">
              <a:srgbClr val="000000">
                <a:alpha val="75000"/>
              </a:srgbClr>
            </a:innerShdw>
            <a:reflection blurRad="101600" stA="40000" endPos="50000" dist="63500" dir="5400000" fadeDir="7200000" sy="-100000" kx="300000" rotWithShape="0"/>
          </a:effectLst>
          <a:scene3d>
            <a:camera prst="orthographicFront">
              <a:rot lat="0" lon="0" rev="0"/>
            </a:camera>
            <a:lightRig rig="chilly" dir="tr">
              <a:rot lat="0" lon="0" rev="1200000"/>
            </a:lightRig>
          </a:scene3d>
          <a:sp3d prstMaterial="plastic">
            <a:bevelT w="0" h="0"/>
          </a:sp3d>
        </a:effectStyle>
      </a:effectStyleLst>
      <a:bgFillStyleLst>
        <a:blipFill rotWithShape="1">
          <a:blip xmlns:r="http://schemas.openxmlformats.org/officeDocument/2006/relationships" r:embed="rId1"/>
          <a:stretch/>
        </a:blipFill>
        <a:blipFill rotWithShape="1">
          <a:blip xmlns:r="http://schemas.openxmlformats.org/officeDocument/2006/relationships" r:embed="rId2"/>
          <a:stretch/>
        </a:blipFill>
        <a:blipFill rotWithShape="1">
          <a:blip xmlns:r="http://schemas.openxmlformats.org/officeDocument/2006/relationships" r:embed="rId3"/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Genesis.thmx</Template>
  <TotalTime>113</TotalTime>
  <Words>184</Words>
  <Application>Microsoft Macintosh PowerPoint</Application>
  <PresentationFormat>On-screen Show (4:3)</PresentationFormat>
  <Paragraphs>42</Paragraphs>
  <Slides>10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Genesis</vt:lpstr>
      <vt:lpstr>Music Pad</vt:lpstr>
      <vt:lpstr>Motivation</vt:lpstr>
      <vt:lpstr>Design</vt:lpstr>
      <vt:lpstr>The List View</vt:lpstr>
      <vt:lpstr>The Song Object</vt:lpstr>
      <vt:lpstr>Horizontal Layouts</vt:lpstr>
      <vt:lpstr>Custom Button</vt:lpstr>
      <vt:lpstr>Lessons Learned</vt:lpstr>
      <vt:lpstr>Future Work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Pad</dc:title>
  <dc:creator>Michael Gonzales</dc:creator>
  <cp:lastModifiedBy>Michael Gonzales</cp:lastModifiedBy>
  <cp:revision>12</cp:revision>
  <dcterms:created xsi:type="dcterms:W3CDTF">2014-12-10T13:52:43Z</dcterms:created>
  <dcterms:modified xsi:type="dcterms:W3CDTF">2014-12-10T15:46:02Z</dcterms:modified>
</cp:coreProperties>
</file>

<file path=docProps/thumbnail.jpeg>
</file>